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Garamond" panose="02020404030301010803" pitchFamily="18" charset="0"/>
      <p:regular r:id="rId18"/>
      <p:bold r:id="rId19"/>
      <p:italic r:id="rId20"/>
      <p:boldItalic r:id="rId21"/>
    </p:embeddedFont>
    <p:embeddedFont>
      <p:font typeface="Impact" panose="020B0806030902050204" pitchFamily="34" charset="0"/>
      <p:regular r:id="rId22"/>
    </p:embeddedFont>
    <p:embeddedFont>
      <p:font typeface="Montserrat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p+1u4AtvTFRv3gKbbVZcNCvj2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24b40dd1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g1224b40dd1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6ad15f3c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g126ad15f3c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6ad15f3c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g126ad15f3c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93739e55d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g1293739e55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6ad15f3c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126ad15f3c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93739e55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293739e55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3739e5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g1293739e5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6ad15f3c1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g126ad15f3c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6ad15f3c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g126ad15f3c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6ad15f3c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126ad15f3c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24b40dd1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g1224b40dd1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tx="-133350" ty="330200" sx="85000" sy="85000" flip="xy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4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9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19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9" name="Google Shape;19;p19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19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19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2" name="Google Shape;22;p19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Garamond"/>
              <a:buNone/>
              <a:defRPr sz="7200" b="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56484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1453896" y="521208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tx="-133350" ty="330200" sx="85000" sy="85000" flip="xy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4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22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46" name="Google Shape;46;p22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7D3B1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22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7D3B1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22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7D3B1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Garamond"/>
              <a:buNone/>
              <a:defRPr sz="72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1453896" y="521208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04504" y="521208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3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4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sz="2800" b="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2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10396728" y="6227064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26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sz="2800" b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BFB9B9"/>
          </a:solidFill>
          <a:ln>
            <a:noFill/>
          </a:ln>
        </p:spPr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0396728" y="6227064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27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sz="4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8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1746000" y="2237925"/>
            <a:ext cx="8700000" cy="1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Garamond"/>
              <a:buNone/>
            </a:pPr>
            <a:r>
              <a:rPr lang="en-US" sz="5600"/>
              <a:t>司提反 / 巴拿巴</a:t>
            </a:r>
            <a:endParaRPr sz="5600"/>
          </a:p>
        </p:txBody>
      </p:sp>
      <p:sp>
        <p:nvSpPr>
          <p:cNvPr id="107" name="Google Shape;107;p1"/>
          <p:cNvSpPr txBox="1"/>
          <p:nvPr/>
        </p:nvSpPr>
        <p:spPr>
          <a:xfrm>
            <a:off x="1679850" y="4361900"/>
            <a:ext cx="88323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800" b="0" i="0" u="none" strike="noStrike" cap="none">
                <a:solidFill>
                  <a:srgbClr val="564842"/>
                </a:solidFill>
                <a:latin typeface="Arial"/>
                <a:ea typeface="Arial"/>
                <a:cs typeface="Arial"/>
                <a:sym typeface="Arial"/>
              </a:rPr>
              <a:t>南區證道堂</a:t>
            </a:r>
            <a:endParaRPr sz="2800" b="0" i="0" u="none" strike="noStrike" cap="none">
              <a:solidFill>
                <a:srgbClr val="5648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800" b="0" i="0" u="none" strike="noStrike" cap="none">
                <a:solidFill>
                  <a:srgbClr val="564842"/>
                </a:solidFill>
                <a:latin typeface="Garamond"/>
                <a:ea typeface="Garamond"/>
                <a:cs typeface="Garamond"/>
                <a:sym typeface="Garamond"/>
              </a:rPr>
              <a:t>2021—2022 主日學</a:t>
            </a:r>
            <a:endParaRPr sz="2800" b="0" i="0" u="none" strike="noStrike" cap="none">
              <a:solidFill>
                <a:srgbClr val="56484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None/>
            </a:pPr>
            <a:r>
              <a:rPr lang="en-US" sz="2800">
                <a:solidFill>
                  <a:srgbClr val="564842"/>
                </a:solidFill>
                <a:latin typeface="Garamond"/>
                <a:ea typeface="Garamond"/>
                <a:cs typeface="Garamond"/>
                <a:sym typeface="Garamond"/>
              </a:rPr>
              <a:t>5/22/</a:t>
            </a:r>
            <a:r>
              <a:rPr lang="en-US" sz="2800" b="0" i="0" u="none" strike="noStrike" cap="none">
                <a:solidFill>
                  <a:srgbClr val="564842"/>
                </a:solidFill>
                <a:latin typeface="Garamond"/>
                <a:ea typeface="Garamond"/>
                <a:cs typeface="Garamond"/>
                <a:sym typeface="Garamond"/>
              </a:rPr>
              <a:t>2022</a:t>
            </a:r>
            <a:endParaRPr sz="2800" b="0" i="0" u="none" strike="noStrike" cap="none">
              <a:solidFill>
                <a:srgbClr val="56484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4510000" y="3587225"/>
            <a:ext cx="4856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——</a:t>
            </a:r>
            <a:r>
              <a:rPr lang="en-US" sz="23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 聖靈充滿</a:t>
            </a:r>
            <a:r>
              <a:rPr lang="en-US" sz="2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、</a:t>
            </a:r>
            <a:r>
              <a:rPr lang="en-US" sz="23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大有信心</a:t>
            </a:r>
            <a:r>
              <a:rPr lang="en-US" sz="2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的</a:t>
            </a:r>
            <a:r>
              <a:rPr lang="en-US" sz="23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好</a:t>
            </a:r>
            <a:r>
              <a:rPr lang="en-US" sz="2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同工</a:t>
            </a:r>
            <a:endParaRPr sz="35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24b40dd10_0_34"/>
          <p:cNvSpPr txBox="1"/>
          <p:nvPr/>
        </p:nvSpPr>
        <p:spPr>
          <a:xfrm>
            <a:off x="1259417" y="366184"/>
            <a:ext cx="9632100" cy="1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395750"/>
                </a:solidFill>
              </a:rPr>
              <a:t>巴拿巴 — 在安提阿教會的服事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g1224b40dd10_0_34"/>
          <p:cNvCxnSpPr/>
          <p:nvPr/>
        </p:nvCxnSpPr>
        <p:spPr>
          <a:xfrm rot="10800000" flipH="1">
            <a:off x="370417" y="1481567"/>
            <a:ext cx="11438400" cy="63600"/>
          </a:xfrm>
          <a:prstGeom prst="straightConnector1">
            <a:avLst/>
          </a:prstGeom>
          <a:noFill/>
          <a:ln w="571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g1224b40dd10_0_34"/>
          <p:cNvSpPr txBox="1"/>
          <p:nvPr/>
        </p:nvSpPr>
        <p:spPr>
          <a:xfrm>
            <a:off x="925475" y="2719750"/>
            <a:ext cx="101562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【徒十一19】那些因司提反的事遭患難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四散的門徒直走到腓尼基和塞浦路斯，並安提阿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；他們不向別人講道，</a:t>
            </a:r>
            <a:r>
              <a:rPr lang="en-US" sz="1200" b="1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只向猶太人講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【徒十一20】但內中有塞浦路斯和古利奈人，他們到了安提阿也向希臘人傳講主耶穌（有古卷：也向說希臘話的猶太人傳講主耶穌）。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【徒十一21】主與他們同在，信而歸主的人就很多了。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【徒十一22】這風聲傳到耶路撒冷教會人的耳中，他們就打發巴拿巴出去，走到安提阿為止。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【徒十一23】他到了那裡，看見神所賜的恩就歡喜，勸勉眾人，立定心志，恆久靠主。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【徒十一24】這巴拿巴原是個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好人，被聖靈充滿，大有信心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。於是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有許多人歸服了主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【徒十一25】他又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往大數去找掃羅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【徒十一26】找著了，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就帶他到安提阿去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。他們足有一年的工夫和教會一同聚集，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教訓了許多人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門徒稱為『基督徒』是從安提阿起首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【徒十一27】當那些日子，有幾位先知從耶路撒冷下到安提阿。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【徒十一28】內中有一位，名叫亞迦布，站起來，藉著聖靈指明天下將有大饑荒。（這事到克勞第年間果然有了。）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【徒十一29】於是門徒定意照各人的力量捐錢，送去供給住在猶太的弟兄。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【徒十一30】他們就這樣行，把捐項托巴拿巴和掃羅送到眾長老那裡。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g1224b40dd10_0_34"/>
          <p:cNvSpPr txBox="1"/>
          <p:nvPr/>
        </p:nvSpPr>
        <p:spPr>
          <a:xfrm>
            <a:off x="1311525" y="1888400"/>
            <a:ext cx="9211500" cy="3693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【徒一8】『但聖靈降臨在你們身上，你們就必得著能力，並要在耶路撒冷、猶太全地，和撒馬利亞，直到地極，作我的見證。』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6ad15f3c1_0_16"/>
          <p:cNvSpPr txBox="1"/>
          <p:nvPr/>
        </p:nvSpPr>
        <p:spPr>
          <a:xfrm>
            <a:off x="600601" y="366175"/>
            <a:ext cx="10290900" cy="1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4000"/>
              <a:buFont typeface="Arial"/>
              <a:buNone/>
            </a:pPr>
            <a:r>
              <a:rPr lang="en-US" sz="3500">
                <a:solidFill>
                  <a:srgbClr val="395750"/>
                </a:solidFill>
              </a:rPr>
              <a:t>巴拿巴 — 被聖靈差遣，和掃羅第一次宣教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g126ad15f3c1_0_16"/>
          <p:cNvCxnSpPr/>
          <p:nvPr/>
        </p:nvCxnSpPr>
        <p:spPr>
          <a:xfrm rot="10800000" flipH="1">
            <a:off x="370417" y="1481567"/>
            <a:ext cx="11438400" cy="63600"/>
          </a:xfrm>
          <a:prstGeom prst="straightConnector1">
            <a:avLst/>
          </a:prstGeom>
          <a:noFill/>
          <a:ln w="571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" name="Google Shape;191;g126ad15f3c1_0_16"/>
          <p:cNvSpPr txBox="1"/>
          <p:nvPr/>
        </p:nvSpPr>
        <p:spPr>
          <a:xfrm>
            <a:off x="370425" y="1627500"/>
            <a:ext cx="7105800" cy="28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【徒十二24】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神的道日見興旺，越發廣傳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【徒十二25】</a:t>
            </a:r>
            <a:r>
              <a:rPr lang="en-US" sz="1200" b="1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巴拿巴和掃羅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辦完了他們供給的事，就從耶路撒冷回來，帶著稱呼馬可的約翰同去。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【徒十三2】他們事奉主、禁食的時候，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聖靈說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：『要為我分派巴拿巴和掃羅，去做我召他們所做的工。』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【徒十三3】於是禁食禱告，按手在他們頭上，就打發他們去了。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【徒十三4】他們既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被聖靈差遣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，就下到西流基，從那裡坐船往塞浦路斯去。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【徒十三5】到了撒拉米，就在猶太人各會堂里傳講神的道，也有約翰作他們的幫手。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【徒十三13】保羅和他的同人從帕弗開船，來到旁非利亞的別加，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約翰就離開他們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，回耶路撒冷去。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g126ad15f3c1_0_16"/>
          <p:cNvSpPr txBox="1"/>
          <p:nvPr/>
        </p:nvSpPr>
        <p:spPr>
          <a:xfrm>
            <a:off x="370425" y="4645575"/>
            <a:ext cx="7063800" cy="16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【徒十三44】到下安息日，合城的人幾乎都來聚集，要聽神的道。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【徒十三45】但猶太人看見人這樣多，就滿心嫉妒，硬駁保羅所說的話，並且毀謗。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【徒十三46】保羅和巴拿巴放膽說：『神的道先講給你們原是應當的；只因你們棄絕這道，斷定自己不配得永生，我們就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轉向外邦人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去。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【徒十三47】因為主曾這樣吩咐我們說：我已經立祢作外邦人的光，叫祢施行救恩，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直到地極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。』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g126ad15f3c1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6175" y="1545175"/>
            <a:ext cx="4332649" cy="48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6ad15f3c1_0_59"/>
          <p:cNvSpPr txBox="1"/>
          <p:nvPr/>
        </p:nvSpPr>
        <p:spPr>
          <a:xfrm>
            <a:off x="1259417" y="366184"/>
            <a:ext cx="9632100" cy="1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4000"/>
              <a:buFont typeface="Arial"/>
              <a:buNone/>
            </a:pPr>
            <a:r>
              <a:rPr lang="en-US" sz="3800">
                <a:solidFill>
                  <a:srgbClr val="395750"/>
                </a:solidFill>
              </a:rPr>
              <a:t>巴拿巴 — 第二次旅行佈道，與保羅分開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g126ad15f3c1_0_59"/>
          <p:cNvCxnSpPr/>
          <p:nvPr/>
        </p:nvCxnSpPr>
        <p:spPr>
          <a:xfrm rot="10800000" flipH="1">
            <a:off x="370417" y="1481567"/>
            <a:ext cx="11438400" cy="63600"/>
          </a:xfrm>
          <a:prstGeom prst="straightConnector1">
            <a:avLst/>
          </a:prstGeom>
          <a:noFill/>
          <a:ln w="571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g126ad15f3c1_0_59"/>
          <p:cNvSpPr txBox="1"/>
          <p:nvPr/>
        </p:nvSpPr>
        <p:spPr>
          <a:xfrm>
            <a:off x="649625" y="2145625"/>
            <a:ext cx="5599500" cy="30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【徒十五36】过了些日子，保罗对巴拿巴说：『我们可以回到从前宣传主道的各城，看望弟兄们景况如何。』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【徒十五37】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巴拿巴有意要带称呼马可的约翰同去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；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【徒十五38】但保罗因为马可从前在旁非利亚离开他们，不和他们同去做工，就以为不可带他去。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【徒十五39】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于是二人起了争论，甚至彼此分开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巴拿巴带着马可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，坐船往塞浦路斯去；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【徒十五40】保罗拣选了西拉，也出去，蒙弟兄们把他交于主的恩中。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【徒十五41】他就走遍叙利亚、基利家，坚固众教会。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g126ad15f3c1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225" y="1697575"/>
            <a:ext cx="5471599" cy="408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g1293739e55d_0_112"/>
          <p:cNvCxnSpPr/>
          <p:nvPr/>
        </p:nvCxnSpPr>
        <p:spPr>
          <a:xfrm rot="10800000" flipH="1">
            <a:off x="370417" y="1481567"/>
            <a:ext cx="11438400" cy="63600"/>
          </a:xfrm>
          <a:prstGeom prst="straightConnector1">
            <a:avLst/>
          </a:prstGeom>
          <a:noFill/>
          <a:ln w="571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g1293739e55d_0_112"/>
          <p:cNvSpPr txBox="1"/>
          <p:nvPr/>
        </p:nvSpPr>
        <p:spPr>
          <a:xfrm>
            <a:off x="6735450" y="3041725"/>
            <a:ext cx="3444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Garamond"/>
              <a:buChar char="❏"/>
            </a:pPr>
            <a:r>
              <a:rPr lang="en-US" sz="3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如何面對需要？</a:t>
            </a:r>
            <a:endParaRPr sz="30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Garamond"/>
              <a:buChar char="❏"/>
            </a:pPr>
            <a:r>
              <a:rPr lang="en-US" sz="3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如何面對疑惑？</a:t>
            </a:r>
            <a:endParaRPr sz="30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Garamond"/>
              <a:buChar char="❏"/>
            </a:pPr>
            <a:r>
              <a:rPr lang="en-US" sz="3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如何面對分歧？</a:t>
            </a:r>
            <a:endParaRPr sz="3000" b="1">
              <a:solidFill>
                <a:srgbClr val="38761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Garamond"/>
              <a:buChar char="❏"/>
            </a:pPr>
            <a:r>
              <a:rPr lang="en-US" sz="3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如何幫助軟弱？</a:t>
            </a:r>
            <a:endParaRPr sz="3000" b="1">
              <a:solidFill>
                <a:srgbClr val="38761D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" name="Google Shape;208;g1293739e55d_0_112"/>
          <p:cNvSpPr txBox="1"/>
          <p:nvPr/>
        </p:nvSpPr>
        <p:spPr>
          <a:xfrm>
            <a:off x="1857000" y="3041725"/>
            <a:ext cx="3444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Garamond"/>
              <a:buChar char="❏"/>
            </a:pPr>
            <a:r>
              <a:rPr lang="en-US" sz="3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如何成為肢體（建造教會）？</a:t>
            </a:r>
            <a:endParaRPr sz="30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Garamond"/>
              <a:buChar char="❏"/>
            </a:pPr>
            <a:r>
              <a:rPr lang="en-US" sz="3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如何面對異端？</a:t>
            </a:r>
            <a:endParaRPr sz="30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Garamond"/>
              <a:buChar char="❏"/>
            </a:pPr>
            <a:r>
              <a:rPr lang="en-US" sz="3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如何面對逼迫？</a:t>
            </a:r>
            <a:endParaRPr sz="3000" b="1">
              <a:solidFill>
                <a:srgbClr val="38761D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" name="Google Shape;209;g1293739e55d_0_112"/>
          <p:cNvSpPr txBox="1"/>
          <p:nvPr/>
        </p:nvSpPr>
        <p:spPr>
          <a:xfrm>
            <a:off x="746234" y="501875"/>
            <a:ext cx="36987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395750"/>
                </a:solidFill>
                <a:latin typeface="Arial"/>
                <a:ea typeface="Arial"/>
                <a:cs typeface="Arial"/>
                <a:sym typeface="Arial"/>
              </a:rPr>
              <a:t>學習要點與應用</a:t>
            </a:r>
            <a:endParaRPr sz="3600" b="0" i="0" u="none" strike="noStrike" cap="none">
              <a:solidFill>
                <a:srgbClr val="3957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293739e55d_0_112"/>
          <p:cNvSpPr txBox="1"/>
          <p:nvPr/>
        </p:nvSpPr>
        <p:spPr>
          <a:xfrm>
            <a:off x="1470800" y="2004075"/>
            <a:ext cx="3579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司提反 — 如何建造</a:t>
            </a:r>
            <a:endParaRPr sz="3000" b="1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" name="Google Shape;211;g1293739e55d_0_112"/>
          <p:cNvSpPr txBox="1"/>
          <p:nvPr/>
        </p:nvSpPr>
        <p:spPr>
          <a:xfrm>
            <a:off x="6569975" y="2004075"/>
            <a:ext cx="348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巴拿巴 — 如何同工</a:t>
            </a:r>
            <a:endParaRPr sz="3000" b="1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12" name="Google Shape;212;g1293739e55d_0_112"/>
          <p:cNvCxnSpPr/>
          <p:nvPr/>
        </p:nvCxnSpPr>
        <p:spPr>
          <a:xfrm>
            <a:off x="5705800" y="2034725"/>
            <a:ext cx="12300" cy="35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Google Shape;217;p16"/>
          <p:cNvCxnSpPr/>
          <p:nvPr/>
        </p:nvCxnSpPr>
        <p:spPr>
          <a:xfrm rot="10800000" flipH="1">
            <a:off x="370417" y="1481667"/>
            <a:ext cx="11438524" cy="63500"/>
          </a:xfrm>
          <a:prstGeom prst="straightConnector1">
            <a:avLst/>
          </a:prstGeom>
          <a:noFill/>
          <a:ln w="571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16"/>
          <p:cNvSpPr txBox="1"/>
          <p:nvPr/>
        </p:nvSpPr>
        <p:spPr>
          <a:xfrm>
            <a:off x="746234" y="501875"/>
            <a:ext cx="3698766" cy="100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395750"/>
                </a:solidFill>
                <a:latin typeface="Arial"/>
                <a:ea typeface="Arial"/>
                <a:cs typeface="Arial"/>
                <a:sym typeface="Arial"/>
              </a:rPr>
              <a:t>學習要點與應用</a:t>
            </a:r>
            <a:endParaRPr sz="3600" b="0" i="0" u="none" strike="noStrike" cap="none">
              <a:solidFill>
                <a:srgbClr val="3957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2218575" y="2543400"/>
            <a:ext cx="92481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Garamond"/>
              <a:buChar char="❏"/>
            </a:pPr>
            <a:r>
              <a:rPr lang="en-US" sz="3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捨自己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「若有人要跟從我，就當捨己」</a:t>
            </a:r>
            <a:endParaRPr sz="3000" b="1">
              <a:solidFill>
                <a:srgbClr val="38761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Garamond"/>
              <a:buChar char="❏"/>
            </a:pPr>
            <a:r>
              <a:rPr lang="en-US" sz="3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讓聖靈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「乃要被聖靈充滿。」</a:t>
            </a:r>
            <a:endParaRPr sz="3000" b="1">
              <a:solidFill>
                <a:srgbClr val="38761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Garamond"/>
              <a:buChar char="❏"/>
            </a:pPr>
            <a:r>
              <a:rPr lang="en-US" sz="3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求信心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「我信！但我信不足，求主幫助。」</a:t>
            </a:r>
            <a:endParaRPr sz="3000" b="1">
              <a:solidFill>
                <a:srgbClr val="38761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Garamond"/>
              <a:buChar char="❏"/>
            </a:pPr>
            <a:r>
              <a:rPr lang="en-US" sz="3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行美善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「你們要謹慎，無論是誰都不可以惡報惡；或是彼此相待，或是待眾人，常要追求良善。」</a:t>
            </a:r>
            <a:endParaRPr sz="3000" b="1">
              <a:solidFill>
                <a:srgbClr val="38761D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87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395750"/>
                </a:solidFill>
                <a:latin typeface="Arial"/>
                <a:ea typeface="Arial"/>
                <a:cs typeface="Arial"/>
                <a:sym typeface="Arial"/>
              </a:rPr>
              <a:t>討論</a:t>
            </a:r>
            <a:endParaRPr sz="4000">
              <a:solidFill>
                <a:srgbClr val="3957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17"/>
          <p:cNvCxnSpPr/>
          <p:nvPr/>
        </p:nvCxnSpPr>
        <p:spPr>
          <a:xfrm rot="10800000" flipH="1">
            <a:off x="370417" y="1481667"/>
            <a:ext cx="11438524" cy="63500"/>
          </a:xfrm>
          <a:prstGeom prst="straightConnector1">
            <a:avLst/>
          </a:prstGeom>
          <a:noFill/>
          <a:ln w="571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6" name="Google Shape;226;p17"/>
          <p:cNvSpPr txBox="1"/>
          <p:nvPr/>
        </p:nvSpPr>
        <p:spPr>
          <a:xfrm>
            <a:off x="1212888" y="4684643"/>
            <a:ext cx="9753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943825" y="1838150"/>
            <a:ext cx="8120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Garamond"/>
                <a:ea typeface="Garamond"/>
                <a:cs typeface="Garamond"/>
                <a:sym typeface="Garamond"/>
              </a:rPr>
              <a:t>你覺得你有什麼樣的恩賜可以在教會為神所使用？</a:t>
            </a:r>
            <a:endParaRPr sz="23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8" name="Google Shape;2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050" y="2669927"/>
            <a:ext cx="4303452" cy="338095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7"/>
          <p:cNvSpPr txBox="1"/>
          <p:nvPr/>
        </p:nvSpPr>
        <p:spPr>
          <a:xfrm>
            <a:off x="1250250" y="3235950"/>
            <a:ext cx="42471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羅十二6-8】按我們所得的恩賜，各有不同。或說預言，就當照著信心的程度說預言；或作執事，就當專一執事；或作教導的，就當專一教導；或作勸化的，就當專一勸化；施捨的，就當誠實；治理的，就當殷勤；憐憫人的，就當甘心。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6ad15f3c1_0_80"/>
          <p:cNvSpPr txBox="1">
            <a:spLocks noGrp="1"/>
          </p:cNvSpPr>
          <p:nvPr>
            <p:ph type="title"/>
          </p:nvPr>
        </p:nvSpPr>
        <p:spPr>
          <a:xfrm>
            <a:off x="1066800" y="553668"/>
            <a:ext cx="100584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395750"/>
                </a:solidFill>
                <a:latin typeface="Arial"/>
                <a:ea typeface="Arial"/>
                <a:cs typeface="Arial"/>
                <a:sym typeface="Arial"/>
              </a:rPr>
              <a:t>時代背景 - 初期教會</a:t>
            </a:r>
            <a:endParaRPr sz="4000">
              <a:solidFill>
                <a:srgbClr val="3957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126ad15f3c1_0_80"/>
          <p:cNvSpPr txBox="1">
            <a:spLocks noGrp="1"/>
          </p:cNvSpPr>
          <p:nvPr>
            <p:ph type="body" idx="1"/>
          </p:nvPr>
        </p:nvSpPr>
        <p:spPr>
          <a:xfrm>
            <a:off x="8486675" y="1907000"/>
            <a:ext cx="2638800" cy="30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cxnSp>
        <p:nvCxnSpPr>
          <p:cNvPr id="115" name="Google Shape;115;g126ad15f3c1_0_80"/>
          <p:cNvCxnSpPr/>
          <p:nvPr/>
        </p:nvCxnSpPr>
        <p:spPr>
          <a:xfrm rot="10800000" flipH="1">
            <a:off x="370417" y="1481567"/>
            <a:ext cx="11438400" cy="63600"/>
          </a:xfrm>
          <a:prstGeom prst="straightConnector1">
            <a:avLst/>
          </a:prstGeom>
          <a:noFill/>
          <a:ln w="571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g126ad15f3c1_0_80"/>
          <p:cNvSpPr txBox="1"/>
          <p:nvPr/>
        </p:nvSpPr>
        <p:spPr>
          <a:xfrm>
            <a:off x="3986650" y="2845350"/>
            <a:ext cx="29694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Garamond"/>
              <a:buChar char="❏"/>
            </a:pPr>
            <a:r>
              <a:rPr lang="en-US" sz="25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聖靈降臨</a:t>
            </a:r>
            <a:endParaRPr sz="25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Garamond"/>
              <a:buChar char="❏"/>
            </a:pPr>
            <a:r>
              <a:rPr lang="en-US" sz="25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凡物公用</a:t>
            </a:r>
            <a:endParaRPr sz="25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Garamond"/>
              <a:buChar char="❏"/>
            </a:pPr>
            <a:r>
              <a:rPr lang="en-US" sz="25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教會增長</a:t>
            </a:r>
            <a:endParaRPr sz="25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Garamond"/>
              <a:buChar char="❏"/>
            </a:pPr>
            <a:r>
              <a:rPr lang="en-US" sz="25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設立執事</a:t>
            </a:r>
            <a:endParaRPr sz="25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Garamond"/>
              <a:buChar char="❏"/>
            </a:pPr>
            <a:r>
              <a:rPr lang="en-US" sz="25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遭受逼迫</a:t>
            </a:r>
            <a:endParaRPr sz="25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Garamond"/>
              <a:buChar char="❏"/>
            </a:pPr>
            <a:r>
              <a:rPr lang="en-US" sz="25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分散宣教</a:t>
            </a:r>
            <a:endParaRPr sz="25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7" name="Google Shape;117;g126ad15f3c1_0_80"/>
          <p:cNvSpPr txBox="1"/>
          <p:nvPr/>
        </p:nvSpPr>
        <p:spPr>
          <a:xfrm>
            <a:off x="934350" y="1995163"/>
            <a:ext cx="10323300" cy="4002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【徒一8】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『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但聖靈降臨在你們身上，你們就必得著能力，並要在耶路撒冷、猶太全地，和撒馬利亞，直到地極，作我的見證。』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93739e55d_0_71"/>
          <p:cNvSpPr txBox="1">
            <a:spLocks noGrp="1"/>
          </p:cNvSpPr>
          <p:nvPr>
            <p:ph type="title"/>
          </p:nvPr>
        </p:nvSpPr>
        <p:spPr>
          <a:xfrm>
            <a:off x="1066800" y="553668"/>
            <a:ext cx="100584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395750"/>
                </a:solidFill>
                <a:latin typeface="Arial"/>
                <a:ea typeface="Arial"/>
                <a:cs typeface="Arial"/>
                <a:sym typeface="Arial"/>
              </a:rPr>
              <a:t>司提反/巴拿巴 — 相關人物</a:t>
            </a:r>
            <a:endParaRPr sz="4000">
              <a:solidFill>
                <a:srgbClr val="3957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1293739e55d_0_71"/>
          <p:cNvSpPr txBox="1">
            <a:spLocks noGrp="1"/>
          </p:cNvSpPr>
          <p:nvPr>
            <p:ph type="body" idx="1"/>
          </p:nvPr>
        </p:nvSpPr>
        <p:spPr>
          <a:xfrm>
            <a:off x="8486675" y="1907000"/>
            <a:ext cx="2638800" cy="30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cxnSp>
        <p:nvCxnSpPr>
          <p:cNvPr id="124" name="Google Shape;124;g1293739e55d_0_71"/>
          <p:cNvCxnSpPr/>
          <p:nvPr/>
        </p:nvCxnSpPr>
        <p:spPr>
          <a:xfrm rot="10800000" flipH="1">
            <a:off x="370417" y="1481567"/>
            <a:ext cx="11438400" cy="63600"/>
          </a:xfrm>
          <a:prstGeom prst="straightConnector1">
            <a:avLst/>
          </a:prstGeom>
          <a:noFill/>
          <a:ln w="571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g1293739e55d_0_71"/>
          <p:cNvSpPr txBox="1"/>
          <p:nvPr/>
        </p:nvSpPr>
        <p:spPr>
          <a:xfrm>
            <a:off x="2872725" y="2402450"/>
            <a:ext cx="63816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200"/>
              <a:buFont typeface="Garamond"/>
              <a:buChar char="❏"/>
            </a:pPr>
            <a:r>
              <a:rPr lang="en-US" sz="32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司提反</a:t>
            </a:r>
            <a:endParaRPr sz="32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200"/>
              <a:buFont typeface="Garamond"/>
              <a:buChar char="❏"/>
            </a:pPr>
            <a:r>
              <a:rPr lang="en-US" sz="32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掃羅（保羅）</a:t>
            </a:r>
            <a:endParaRPr sz="32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200"/>
              <a:buFont typeface="Garamond"/>
              <a:buChar char="❏"/>
            </a:pPr>
            <a:r>
              <a:rPr lang="en-US" sz="32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巴拿巴</a:t>
            </a:r>
            <a:endParaRPr sz="32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200"/>
              <a:buFont typeface="Garamond"/>
              <a:buChar char="❏"/>
            </a:pPr>
            <a:r>
              <a:rPr lang="en-US" sz="32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馬可（約翰）</a:t>
            </a:r>
            <a:endParaRPr sz="32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title"/>
          </p:nvPr>
        </p:nvSpPr>
        <p:spPr>
          <a:xfrm>
            <a:off x="1066800" y="553668"/>
            <a:ext cx="10058400" cy="92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395750"/>
                </a:solidFill>
                <a:latin typeface="Arial"/>
                <a:ea typeface="Arial"/>
                <a:cs typeface="Arial"/>
                <a:sym typeface="Arial"/>
              </a:rPr>
              <a:t>司提反的服事 — 初期教會設立執事</a:t>
            </a:r>
            <a:endParaRPr sz="4000">
              <a:solidFill>
                <a:srgbClr val="3957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2"/>
          <p:cNvCxnSpPr/>
          <p:nvPr/>
        </p:nvCxnSpPr>
        <p:spPr>
          <a:xfrm rot="10800000" flipH="1">
            <a:off x="370417" y="1481667"/>
            <a:ext cx="11438524" cy="63500"/>
          </a:xfrm>
          <a:prstGeom prst="straightConnector1">
            <a:avLst/>
          </a:prstGeom>
          <a:noFill/>
          <a:ln w="571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2"/>
          <p:cNvSpPr txBox="1"/>
          <p:nvPr/>
        </p:nvSpPr>
        <p:spPr>
          <a:xfrm>
            <a:off x="729325" y="4077075"/>
            <a:ext cx="110193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【徒六1】那時，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門徒增多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，有說希臘話的猶太人向希伯來人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發怨言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，因為在天天的供給上忽略了他們的寡婦。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【徒六2】十二使徒叫眾門徒來，對他們說：『我們撇下神的道去管理飯食，原是不合宜的。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【徒六3】所以弟兄們，當從你們中間選出七個有好名聲、被聖靈充滿、智慧充足的人，我們就派他們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管理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這事。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【徒六4】但我們要專心以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祈禱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、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傳道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為事。』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【徒六5】大眾都喜悅這話，就揀選了司提反，乃是大有信心、聖靈充滿的人，又揀選腓利、伯羅哥羅、尼迦挪、提門、巴米拿，並進猶太教的安提阿人尼哥拉，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【徒六6】叫他們站在使徒面前。使徒禱告了，就按手在他們頭上。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【徒六7】</a:t>
            </a: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神的道興旺起來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；在耶路撒冷門徒數目加增的甚多，也有許多祭司信從了這道。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4375900" y="1949225"/>
            <a:ext cx="5184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Garamond"/>
              <a:buChar char="❏"/>
            </a:pPr>
            <a:r>
              <a:rPr lang="en-US" sz="25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教會的增長</a:t>
            </a:r>
            <a:endParaRPr sz="25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Garamond"/>
              <a:buChar char="❏"/>
            </a:pPr>
            <a:r>
              <a:rPr lang="en-US" sz="25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成長的煩惱</a:t>
            </a:r>
            <a:endParaRPr sz="25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Garamond"/>
              <a:buChar char="❏"/>
            </a:pPr>
            <a:r>
              <a:rPr lang="en-US" sz="25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肢體的配搭</a:t>
            </a:r>
            <a:endParaRPr sz="25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Garamond"/>
              <a:buChar char="❏"/>
            </a:pPr>
            <a:r>
              <a:rPr lang="en-US" sz="25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神道的興旺</a:t>
            </a:r>
            <a:endParaRPr sz="25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93739e55d_0_0"/>
          <p:cNvSpPr txBox="1">
            <a:spLocks noGrp="1"/>
          </p:cNvSpPr>
          <p:nvPr>
            <p:ph type="title"/>
          </p:nvPr>
        </p:nvSpPr>
        <p:spPr>
          <a:xfrm>
            <a:off x="1066800" y="553668"/>
            <a:ext cx="100584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395750"/>
                </a:solidFill>
                <a:latin typeface="Arial"/>
                <a:ea typeface="Arial"/>
                <a:cs typeface="Arial"/>
                <a:sym typeface="Arial"/>
              </a:rPr>
              <a:t> 司提反的智慧和能力 — 初期教會面對挑戰</a:t>
            </a:r>
            <a:endParaRPr sz="4000">
              <a:solidFill>
                <a:srgbClr val="3957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g1293739e55d_0_0"/>
          <p:cNvCxnSpPr/>
          <p:nvPr/>
        </p:nvCxnSpPr>
        <p:spPr>
          <a:xfrm rot="10800000" flipH="1">
            <a:off x="370417" y="1481567"/>
            <a:ext cx="11438400" cy="63600"/>
          </a:xfrm>
          <a:prstGeom prst="straightConnector1">
            <a:avLst/>
          </a:prstGeom>
          <a:noFill/>
          <a:ln w="571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g1293739e55d_0_0"/>
          <p:cNvSpPr txBox="1"/>
          <p:nvPr/>
        </p:nvSpPr>
        <p:spPr>
          <a:xfrm>
            <a:off x="1335975" y="1979675"/>
            <a:ext cx="9573000" cy="4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【徒六8】司提反</a:t>
            </a:r>
            <a:r>
              <a:rPr lang="en-US" sz="1700" b="1" u="sng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滿得恩惠、能力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，在民間行了大奇事和神蹟。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【徒六9】當時有稱利百地拿會堂的幾個人，並有古利奈、亞歷山大、基利家、亞細亞各處會堂的幾個人，都起來和司提反辯論。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【徒六10】司提反是</a:t>
            </a:r>
            <a:r>
              <a:rPr lang="en-US" sz="1700" b="1" u="sng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以智慧和聖靈說話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，眾人敵擋不住，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【徒六11】就</a:t>
            </a:r>
            <a:r>
              <a:rPr lang="en-US" sz="1700" b="1" u="sng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買出人來說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：『我們聽見他說謗讟摩西和神的話。』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【徒六12】他們又聳動了百姓、長老，並文士，就忽然來捉拿他，把他帶到公會去，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【徒六13】</a:t>
            </a:r>
            <a:r>
              <a:rPr lang="en-US" sz="1800" b="1" u="sng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設下假見證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，說：『這個人說話，不住地糟踐聖所和律法。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【徒六14】我們曾聽見他說，這拿撒勒人耶穌要毀壞此地，也要改變摩西所交給我們的規條。』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【徒六15】在公會裡坐著的人都定睛看他，見他的面貌，</a:t>
            </a:r>
            <a:r>
              <a:rPr lang="en-US" sz="1700" b="1" u="sng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好像天使的面貌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6ad15f3c1_0_108"/>
          <p:cNvSpPr txBox="1">
            <a:spLocks noGrp="1"/>
          </p:cNvSpPr>
          <p:nvPr>
            <p:ph type="title"/>
          </p:nvPr>
        </p:nvSpPr>
        <p:spPr>
          <a:xfrm>
            <a:off x="1066800" y="553668"/>
            <a:ext cx="100584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395750"/>
                </a:solidFill>
                <a:latin typeface="Arial"/>
                <a:ea typeface="Arial"/>
                <a:cs typeface="Arial"/>
                <a:sym typeface="Arial"/>
              </a:rPr>
              <a:t> 司提反的證道 — 初期教會面對挑戰</a:t>
            </a:r>
            <a:endParaRPr sz="4000">
              <a:solidFill>
                <a:srgbClr val="3957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26ad15f3c1_0_108"/>
          <p:cNvSpPr txBox="1">
            <a:spLocks noGrp="1"/>
          </p:cNvSpPr>
          <p:nvPr>
            <p:ph type="body" idx="1"/>
          </p:nvPr>
        </p:nvSpPr>
        <p:spPr>
          <a:xfrm>
            <a:off x="8486675" y="1907000"/>
            <a:ext cx="2638800" cy="30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cxnSp>
        <p:nvCxnSpPr>
          <p:cNvPr id="147" name="Google Shape;147;g126ad15f3c1_0_108"/>
          <p:cNvCxnSpPr/>
          <p:nvPr/>
        </p:nvCxnSpPr>
        <p:spPr>
          <a:xfrm rot="10800000" flipH="1">
            <a:off x="370417" y="1481567"/>
            <a:ext cx="11438400" cy="63600"/>
          </a:xfrm>
          <a:prstGeom prst="straightConnector1">
            <a:avLst/>
          </a:prstGeom>
          <a:noFill/>
          <a:ln w="571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g126ad15f3c1_0_108"/>
          <p:cNvSpPr txBox="1"/>
          <p:nvPr/>
        </p:nvSpPr>
        <p:spPr>
          <a:xfrm>
            <a:off x="1544425" y="4103925"/>
            <a:ext cx="87396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【徒七51】『你們這</a:t>
            </a:r>
            <a:r>
              <a:rPr lang="en-US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硬著頸項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、</a:t>
            </a:r>
            <a:r>
              <a:rPr lang="en-US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心與耳未受割禮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的人，常時</a:t>
            </a:r>
            <a:r>
              <a:rPr lang="en-US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抗拒聖靈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！你們的祖宗怎樣，你們也怎樣。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【徒七52】哪一個</a:t>
            </a:r>
            <a:r>
              <a:rPr lang="en-US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先知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不是你們祖宗</a:t>
            </a:r>
            <a:r>
              <a:rPr lang="en-US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逼迫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呢？他們也把預先傳說那義者要來的人殺了；如今你們又</a:t>
            </a:r>
            <a:r>
              <a:rPr lang="en-US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把那義者賣了，殺了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【徒七53】你們受了天使所傳的律法，竟</a:t>
            </a:r>
            <a:r>
              <a:rPr lang="en-US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不遵守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。』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g126ad15f3c1_0_108"/>
          <p:cNvSpPr txBox="1"/>
          <p:nvPr/>
        </p:nvSpPr>
        <p:spPr>
          <a:xfrm>
            <a:off x="1250250" y="2123150"/>
            <a:ext cx="10204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Garamond"/>
              <a:buChar char="❏"/>
            </a:pPr>
            <a:r>
              <a:rPr lang="en-US" sz="25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舊約的救贖歷史 （亞伯拉罕、約瑟、摩西、大衛，會幕、聖殿、...）</a:t>
            </a:r>
            <a:endParaRPr sz="25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Garamond"/>
              <a:buChar char="❏"/>
            </a:pPr>
            <a:r>
              <a:rPr lang="en-US" sz="25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舊約啟示的本質</a:t>
            </a:r>
            <a:endParaRPr sz="25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Garamond"/>
              <a:buChar char="❏"/>
            </a:pPr>
            <a:r>
              <a:rPr lang="en-US" sz="25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揭露律法主義者的罪</a:t>
            </a:r>
            <a:endParaRPr sz="25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ad15f3c1_0_121"/>
          <p:cNvSpPr txBox="1">
            <a:spLocks noGrp="1"/>
          </p:cNvSpPr>
          <p:nvPr>
            <p:ph type="title"/>
          </p:nvPr>
        </p:nvSpPr>
        <p:spPr>
          <a:xfrm>
            <a:off x="1066800" y="553668"/>
            <a:ext cx="100584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395750"/>
                </a:solidFill>
                <a:latin typeface="Arial"/>
                <a:ea typeface="Arial"/>
                <a:cs typeface="Arial"/>
                <a:sym typeface="Arial"/>
              </a:rPr>
              <a:t>司提反殉道 — 初期教會遭遇逼迫</a:t>
            </a:r>
            <a:endParaRPr sz="4000">
              <a:solidFill>
                <a:srgbClr val="3957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126ad15f3c1_0_121"/>
          <p:cNvSpPr txBox="1">
            <a:spLocks noGrp="1"/>
          </p:cNvSpPr>
          <p:nvPr>
            <p:ph type="body" idx="1"/>
          </p:nvPr>
        </p:nvSpPr>
        <p:spPr>
          <a:xfrm>
            <a:off x="8486675" y="1907000"/>
            <a:ext cx="2638800" cy="30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cxnSp>
        <p:nvCxnSpPr>
          <p:cNvPr id="156" name="Google Shape;156;g126ad15f3c1_0_121"/>
          <p:cNvCxnSpPr/>
          <p:nvPr/>
        </p:nvCxnSpPr>
        <p:spPr>
          <a:xfrm rot="10800000" flipH="1">
            <a:off x="370417" y="1481567"/>
            <a:ext cx="11438400" cy="63600"/>
          </a:xfrm>
          <a:prstGeom prst="straightConnector1">
            <a:avLst/>
          </a:prstGeom>
          <a:noFill/>
          <a:ln w="571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g126ad15f3c1_0_121"/>
          <p:cNvSpPr txBox="1"/>
          <p:nvPr/>
        </p:nvSpPr>
        <p:spPr>
          <a:xfrm>
            <a:off x="1658125" y="3066675"/>
            <a:ext cx="8705400" cy="29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【徒七57】眾人大聲喊叫，捂著耳朵，齊心擁上前去，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【徒七58】把他推到城外，用石頭打他。作見證的人把衣裳放在一個少年人名叫</a:t>
            </a:r>
            <a:r>
              <a:rPr lang="en-US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掃羅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的腳前。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【徒七59】他們正用石頭打的時候，司提反呼籲主說：『求主耶穌接收我的靈魂！』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【徒七60】又跪下大聲喊著說：『主啊，不要將這罪歸於他們！』說了這話，就睡了。</a:t>
            </a:r>
            <a:r>
              <a:rPr lang="en-US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掃羅也喜悅他被害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【徒八1】從這日起，</a:t>
            </a:r>
            <a:r>
              <a:rPr lang="en-US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耶路撒冷的教會大遭逼迫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，除了使徒以外，</a:t>
            </a:r>
            <a:r>
              <a:rPr lang="en-US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門徒都分散在猶太和撒馬利亞各處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【徒八2】有虔誠的人把司提反埋葬了，為他搥胸大哭。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【徒八3】掃羅卻殘害教會，進各人的家，拉著男女下在監裡。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【徒八4】那些</a:t>
            </a:r>
            <a:r>
              <a:rPr lang="en-US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分散的人往各處去傳道</a:t>
            </a: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g126ad15f3c1_0_121"/>
          <p:cNvSpPr txBox="1"/>
          <p:nvPr/>
        </p:nvSpPr>
        <p:spPr>
          <a:xfrm>
            <a:off x="1293150" y="2121275"/>
            <a:ext cx="9211500" cy="3693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【徒一8】但聖靈降臨在你們身上，你們就必得著能力，並要在耶路撒冷、猶太全地，和撒馬利亞，直到地極，作我的見證。』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6ad15f3c1_0_91"/>
          <p:cNvSpPr txBox="1">
            <a:spLocks noGrp="1"/>
          </p:cNvSpPr>
          <p:nvPr>
            <p:ph type="title"/>
          </p:nvPr>
        </p:nvSpPr>
        <p:spPr>
          <a:xfrm>
            <a:off x="1066800" y="553668"/>
            <a:ext cx="100584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395750"/>
                </a:solidFill>
                <a:latin typeface="Arial"/>
                <a:ea typeface="Arial"/>
                <a:cs typeface="Arial"/>
                <a:sym typeface="Arial"/>
              </a:rPr>
              <a:t>巴拿巴 — 勸慰子，同工的榜樣</a:t>
            </a:r>
            <a:endParaRPr sz="4000">
              <a:solidFill>
                <a:srgbClr val="3957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26ad15f3c1_0_91"/>
          <p:cNvSpPr txBox="1">
            <a:spLocks noGrp="1"/>
          </p:cNvSpPr>
          <p:nvPr>
            <p:ph type="body" idx="1"/>
          </p:nvPr>
        </p:nvSpPr>
        <p:spPr>
          <a:xfrm>
            <a:off x="8486675" y="1907000"/>
            <a:ext cx="2638800" cy="30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cxnSp>
        <p:nvCxnSpPr>
          <p:cNvPr id="165" name="Google Shape;165;g126ad15f3c1_0_91"/>
          <p:cNvCxnSpPr/>
          <p:nvPr/>
        </p:nvCxnSpPr>
        <p:spPr>
          <a:xfrm rot="10800000" flipH="1">
            <a:off x="370417" y="1481567"/>
            <a:ext cx="11438400" cy="63600"/>
          </a:xfrm>
          <a:prstGeom prst="straightConnector1">
            <a:avLst/>
          </a:prstGeom>
          <a:noFill/>
          <a:ln w="571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g126ad15f3c1_0_91"/>
          <p:cNvSpPr txBox="1"/>
          <p:nvPr/>
        </p:nvSpPr>
        <p:spPr>
          <a:xfrm>
            <a:off x="1303800" y="2223525"/>
            <a:ext cx="101895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【徒四36】有一個</a:t>
            </a:r>
            <a:r>
              <a:rPr lang="en-US" sz="1600" b="1">
                <a:solidFill>
                  <a:srgbClr val="800000"/>
                </a:solidFill>
                <a:latin typeface="Montserrat"/>
                <a:ea typeface="Montserrat"/>
                <a:cs typeface="Montserrat"/>
                <a:sym typeface="Montserrat"/>
              </a:rPr>
              <a:t>利未人</a:t>
            </a:r>
            <a:r>
              <a:rPr lang="en-US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，生在</a:t>
            </a:r>
            <a:r>
              <a:rPr lang="en-US" sz="1600" b="1">
                <a:solidFill>
                  <a:srgbClr val="800000"/>
                </a:solidFill>
                <a:latin typeface="Montserrat"/>
                <a:ea typeface="Montserrat"/>
                <a:cs typeface="Montserrat"/>
                <a:sym typeface="Montserrat"/>
              </a:rPr>
              <a:t>塞浦路斯</a:t>
            </a:r>
            <a:r>
              <a:rPr lang="en-US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，名叫</a:t>
            </a:r>
            <a:r>
              <a:rPr lang="en-US" sz="16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約瑟</a:t>
            </a:r>
            <a:r>
              <a:rPr lang="en-US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，使徒稱他為</a:t>
            </a:r>
            <a:r>
              <a:rPr lang="en-US" sz="16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巴拿巴</a:t>
            </a:r>
            <a:r>
              <a:rPr lang="en-US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（巴拿巴翻出來就是</a:t>
            </a:r>
            <a:r>
              <a:rPr lang="en-US" sz="16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勸慰子</a:t>
            </a:r>
            <a:r>
              <a:rPr lang="en-US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）。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【徒四37】他有田地，也賣了，把價銀拿來，放在使徒腳前。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g126ad15f3c1_0_91"/>
          <p:cNvSpPr txBox="1"/>
          <p:nvPr/>
        </p:nvSpPr>
        <p:spPr>
          <a:xfrm>
            <a:off x="1453550" y="5259450"/>
            <a:ext cx="8856000" cy="369300"/>
          </a:xfrm>
          <a:prstGeom prst="rect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【太十九21】耶穌說：『你若願意作完全人，可去變賣你所有的，分給窮人，就必有財寶在天上；你還要來跟從我。』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68" name="Google Shape;168;g126ad15f3c1_0_91"/>
          <p:cNvSpPr txBox="1"/>
          <p:nvPr/>
        </p:nvSpPr>
        <p:spPr>
          <a:xfrm>
            <a:off x="3881550" y="3582463"/>
            <a:ext cx="3595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Garamond"/>
              <a:buChar char="❏"/>
            </a:pPr>
            <a:r>
              <a:rPr lang="en-US" sz="3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勸戒和安慰</a:t>
            </a:r>
            <a:endParaRPr sz="30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Garamond"/>
              <a:buChar char="❏"/>
            </a:pPr>
            <a:r>
              <a:rPr lang="en-US" sz="3000" b="1">
                <a:solidFill>
                  <a:srgbClr val="980000"/>
                </a:solidFill>
                <a:latin typeface="Garamond"/>
                <a:ea typeface="Garamond"/>
                <a:cs typeface="Garamond"/>
                <a:sym typeface="Garamond"/>
              </a:rPr>
              <a:t>光和鹽</a:t>
            </a:r>
            <a:endParaRPr sz="3000" b="1">
              <a:solidFill>
                <a:srgbClr val="98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24b40dd10_0_17"/>
          <p:cNvSpPr txBox="1"/>
          <p:nvPr/>
        </p:nvSpPr>
        <p:spPr>
          <a:xfrm>
            <a:off x="1259417" y="366184"/>
            <a:ext cx="9632100" cy="1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395750"/>
                </a:solidFill>
              </a:rPr>
              <a:t>巴拿巴 — 接待並向使徒引薦掃羅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g1224b40dd10_0_17"/>
          <p:cNvCxnSpPr/>
          <p:nvPr/>
        </p:nvCxnSpPr>
        <p:spPr>
          <a:xfrm rot="10800000" flipH="1">
            <a:off x="370417" y="1481567"/>
            <a:ext cx="11438400" cy="63600"/>
          </a:xfrm>
          <a:prstGeom prst="straightConnector1">
            <a:avLst/>
          </a:prstGeom>
          <a:noFill/>
          <a:ln w="571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g1224b40dd10_0_17"/>
          <p:cNvSpPr txBox="1"/>
          <p:nvPr/>
        </p:nvSpPr>
        <p:spPr>
          <a:xfrm>
            <a:off x="976350" y="3197300"/>
            <a:ext cx="10068000" cy="23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【徒九26】掃羅到了耶路撒冷，想與門徒結交，他們卻都怕他，不信他是門徒。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【徒九27】</a:t>
            </a:r>
            <a:r>
              <a:rPr lang="en-US" sz="13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惟有巴拿巴接待他</a:t>
            </a:r>
            <a:r>
              <a:rPr lang="en-US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</a:t>
            </a:r>
            <a:r>
              <a:rPr lang="en-US" sz="13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領去見使徒</a:t>
            </a:r>
            <a:r>
              <a:rPr lang="en-US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，把他在路上怎麼看見主，主怎麼向他說話，他在大馬士革怎麼奉耶穌的名放膽傳道，都述說出來。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【徒九28】於是掃羅在耶路撒冷和門徒出入來往，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【徒九29】奉主的名放膽傳道，並與說希臘話的猶太人講論辯駁；他們卻想法子要殺他。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【徒九30】弟兄們知道了就送他下凱撒利亞，打發他往大數去。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g1224b40dd10_0_17"/>
          <p:cNvSpPr txBox="1"/>
          <p:nvPr/>
        </p:nvSpPr>
        <p:spPr>
          <a:xfrm>
            <a:off x="1293150" y="2121275"/>
            <a:ext cx="9211500" cy="3693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【徒一8】『但聖靈降臨在你們身上，你們就必得著能力，並要在耶路撒冷、猶太全地，和撒馬利亞，直到地極，作我的見證。』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von">
  <a:themeElements>
    <a:clrScheme name="Savon">
      <a:dk1>
        <a:srgbClr val="000000"/>
      </a:dk1>
      <a:lt1>
        <a:srgbClr val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Macintosh PowerPoint</Application>
  <PresentationFormat>Widescreen</PresentationFormat>
  <Paragraphs>121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Garamond</vt:lpstr>
      <vt:lpstr>Arial</vt:lpstr>
      <vt:lpstr>Montserrat</vt:lpstr>
      <vt:lpstr>Impact</vt:lpstr>
      <vt:lpstr>Savon</vt:lpstr>
      <vt:lpstr>司提反 / 巴拿巴</vt:lpstr>
      <vt:lpstr>時代背景 - 初期教會</vt:lpstr>
      <vt:lpstr>司提反/巴拿巴 — 相關人物</vt:lpstr>
      <vt:lpstr>司提反的服事 — 初期教會設立執事</vt:lpstr>
      <vt:lpstr> 司提反的智慧和能力 — 初期教會面對挑戰</vt:lpstr>
      <vt:lpstr> 司提反的證道 — 初期教會面對挑戰</vt:lpstr>
      <vt:lpstr>司提反殉道 — 初期教會遭遇逼迫</vt:lpstr>
      <vt:lpstr>巴拿巴 — 勸慰子，同工的榜樣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討論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司提反 / 巴拿巴</dc:title>
  <dc:creator>Sandy Mau</dc:creator>
  <cp:lastModifiedBy>Sandy Mau</cp:lastModifiedBy>
  <cp:revision>1</cp:revision>
  <dcterms:created xsi:type="dcterms:W3CDTF">2021-07-19T05:32:25Z</dcterms:created>
  <dcterms:modified xsi:type="dcterms:W3CDTF">2022-05-31T05:41:45Z</dcterms:modified>
</cp:coreProperties>
</file>